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1"/>
    <p:sldMasterId id="2147483702" r:id="rId2"/>
    <p:sldMasterId id="2147483660" r:id="rId3"/>
  </p:sldMasterIdLst>
  <p:notesMasterIdLst>
    <p:notesMasterId r:id="rId25"/>
  </p:notesMasterIdLst>
  <p:sldIdLst>
    <p:sldId id="257" r:id="rId4"/>
    <p:sldId id="258" r:id="rId5"/>
    <p:sldId id="262" r:id="rId6"/>
    <p:sldId id="259" r:id="rId7"/>
    <p:sldId id="279" r:id="rId8"/>
    <p:sldId id="276" r:id="rId9"/>
    <p:sldId id="263" r:id="rId10"/>
    <p:sldId id="264" r:id="rId11"/>
    <p:sldId id="283" r:id="rId12"/>
    <p:sldId id="277" r:id="rId13"/>
    <p:sldId id="265" r:id="rId14"/>
    <p:sldId id="282" r:id="rId15"/>
    <p:sldId id="278" r:id="rId16"/>
    <p:sldId id="272" r:id="rId17"/>
    <p:sldId id="281" r:id="rId18"/>
    <p:sldId id="266" r:id="rId19"/>
    <p:sldId id="284" r:id="rId20"/>
    <p:sldId id="275" r:id="rId21"/>
    <p:sldId id="270" r:id="rId22"/>
    <p:sldId id="280" r:id="rId23"/>
    <p:sldId id="260" r:id="rId24"/>
  </p:sldIdLst>
  <p:sldSz cx="12192000" cy="6858000"/>
  <p:notesSz cx="6858000" cy="9144000"/>
  <p:embeddedFontLst>
    <p:embeddedFont>
      <p:font typeface="Titillium Web" panose="00000500000000000000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egoe UI Emoji" panose="020B0502040204020203" pitchFamily="34" charset="0"/>
      <p:regular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4A3"/>
    <a:srgbClr val="1C98B9"/>
    <a:srgbClr val="80BD68"/>
    <a:srgbClr val="008ECA"/>
    <a:srgbClr val="CEAF12"/>
    <a:srgbClr val="B1C522"/>
    <a:srgbClr val="4BB187"/>
    <a:srgbClr val="9EC544"/>
    <a:srgbClr val="D99D0D"/>
    <a:srgbClr val="BFB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3028" autoAdjust="0"/>
  </p:normalViewPr>
  <p:slideViewPr>
    <p:cSldViewPr snapToGrid="0" showGuides="1">
      <p:cViewPr varScale="1">
        <p:scale>
          <a:sx n="69" d="100"/>
          <a:sy n="69" d="100"/>
        </p:scale>
        <p:origin x="72" y="9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1CE4C-DBC1-4D84-9F09-262BC1D81F16}" type="datetimeFigureOut">
              <a:rPr lang="de-DE" smtClean="0"/>
              <a:t>14.06.2017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AAE11-837B-45D2-B18D-75ECDA81C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3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explain the specific properties of a web-style 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41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URI,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, SOAP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01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mehr nur eine URI, sondern Kommunikation zu spezifischen Endpunkten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50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AAE11-837B-45D2-B18D-75ECDA81C30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09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385914" y="436184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91388" y="436183"/>
            <a:ext cx="811441" cy="246221"/>
          </a:xfrm>
          <a:prstGeom prst="rect">
            <a:avLst/>
          </a:prstGeom>
          <a:solidFill>
            <a:srgbClr val="BFBC1D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FRONTEND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079217" y="436183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2598355" y="436182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178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809148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4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530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87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bg>
      <p:bgPr>
        <a:solidFill>
          <a:srgbClr val="ED72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39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bg>
      <p:bgPr>
        <a:solidFill>
          <a:srgbClr val="E48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62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bg>
      <p:bgPr>
        <a:solidFill>
          <a:srgbClr val="D99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1477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4">
    <p:bg>
      <p:bgPr>
        <a:solidFill>
          <a:srgbClr val="CEAF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22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5">
    <p:bg>
      <p:bgPr>
        <a:solidFill>
          <a:srgbClr val="BFB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6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6">
    <p:bg>
      <p:bgPr>
        <a:solidFill>
          <a:srgbClr val="B1C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71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7">
    <p:bg>
      <p:bgPr>
        <a:solidFill>
          <a:srgbClr val="9EC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08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igene(s) Bild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2"/>
          <p:cNvSpPr>
            <a:spLocks noGrp="1"/>
          </p:cNvSpPr>
          <p:nvPr>
            <p:ph type="title" hasCustomPrompt="1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</a:t>
            </a:r>
            <a:br>
              <a:rPr lang="de-DE" dirty="0"/>
            </a:br>
            <a:r>
              <a:rPr lang="de-DE" dirty="0"/>
              <a:t>IN 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sogehtsoftware.de/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asp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</a:t>
            </a:r>
            <a:r>
              <a:rPr lang="de-DE" sz="1400" dirty="0" err="1">
                <a:solidFill>
                  <a:schemeClr val="bg1"/>
                </a:solidFill>
                <a:latin typeface="Titillium Web" panose="00000500000000000000" pitchFamily="2" charset="0"/>
              </a:rPr>
              <a:t>net</a:t>
            </a:r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-core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15938" y="5620776"/>
            <a:ext cx="3356815" cy="370541"/>
          </a:xfrm>
          <a:prstGeom prst="rect">
            <a:avLst/>
          </a:prstGeom>
          <a:gradFill flip="none" rotWithShape="1">
            <a:gsLst>
              <a:gs pos="0">
                <a:srgbClr val="ED7D31"/>
              </a:gs>
              <a:gs pos="51000">
                <a:srgbClr val="EC7103"/>
              </a:gs>
              <a:gs pos="100000">
                <a:srgbClr val="ED7D31">
                  <a:alpha val="0"/>
                </a:srgb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Titillium Web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b="1" dirty="0">
                <a:latin typeface="Titillium Web" panose="00000500000000000000" pitchFamily="2" charset="0"/>
              </a:rPr>
              <a:t>So geht</a:t>
            </a:r>
            <a:r>
              <a:rPr lang="de-DE" sz="2000" b="1" baseline="0" dirty="0">
                <a:latin typeface="Titillium Web" panose="00000500000000000000" pitchFamily="2" charset="0"/>
              </a:rPr>
              <a:t> Software.</a:t>
            </a:r>
            <a:endParaRPr lang="en-US" sz="2000" b="1" dirty="0">
              <a:latin typeface="Titillium Web" panose="00000500000000000000" pitchFamily="2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515938" y="420262"/>
            <a:ext cx="724878" cy="246221"/>
          </a:xfrm>
          <a:prstGeom prst="rect">
            <a:avLst/>
          </a:prstGeom>
          <a:solidFill>
            <a:srgbClr val="E4880B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BACKEND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354997" y="419806"/>
            <a:ext cx="442750" cy="246221"/>
          </a:xfrm>
          <a:prstGeom prst="rect">
            <a:avLst/>
          </a:prstGeom>
          <a:solidFill>
            <a:srgbClr val="80BD68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.NET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1911928" y="419805"/>
            <a:ext cx="452368" cy="246221"/>
          </a:xfrm>
          <a:prstGeom prst="rect">
            <a:avLst/>
          </a:prstGeom>
          <a:solidFill>
            <a:srgbClr val="008ECA"/>
          </a:solidFill>
        </p:spPr>
        <p:txBody>
          <a:bodyPr wrap="none" anchor="ctr">
            <a:spAutoFit/>
          </a:bodyPr>
          <a:lstStyle/>
          <a:p>
            <a:r>
              <a:rPr lang="de-DE" sz="1000" b="1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  <a:ea typeface="+mn-ea"/>
                <a:cs typeface="+mn-cs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1280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8">
    <p:bg>
      <p:bgPr>
        <a:solidFill>
          <a:srgbClr val="80B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4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9">
    <p:bg>
      <p:bgPr>
        <a:solidFill>
          <a:srgbClr val="4BB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0">
    <p:bg>
      <p:bgPr>
        <a:solidFill>
          <a:srgbClr val="1AA4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57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1">
    <p:bg>
      <p:bgPr>
        <a:solidFill>
          <a:srgbClr val="1C98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676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2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/>
              <a:t>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7615" y="62162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17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1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2179638"/>
            <a:ext cx="2791530" cy="1730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4054779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431364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52437" y="4805901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5103474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4812204"/>
            <a:ext cx="98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5076301"/>
            <a:ext cx="91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- 2 AP">
    <p:bg>
      <p:bgPr>
        <a:solidFill>
          <a:srgbClr val="008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5345113" y="729769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79507" y="3624355"/>
            <a:ext cx="4485570" cy="1898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defPPr>
              <a:defRPr lang="de-DE"/>
            </a:defPPr>
            <a:lvl1pPr>
              <a:defRPr sz="1400"/>
            </a:lvl1pPr>
          </a:lstStyle>
          <a:p>
            <a:pPr marL="0" lvl="0" indent="0" algn="l" defTabSz="914400" rtl="0" eaLnBrk="1" latinLnBrk="0" hangingPunct="1">
              <a:lnSpc>
                <a:spcPts val="4800"/>
              </a:lnSpc>
              <a:spcBef>
                <a:spcPts val="1000"/>
              </a:spcBef>
              <a:buFont typeface="Titillium Web" panose="020B0604020202020204" pitchFamily="34" charset="0"/>
              <a:buNone/>
            </a:pPr>
            <a:r>
              <a:rPr lang="de-DE" sz="4800" b="1" kern="1200" baseline="0" dirty="0">
                <a:solidFill>
                  <a:schemeClr val="bg1"/>
                </a:solidFill>
                <a:latin typeface="Titillium Web" panose="00000500000000000000" pitchFamily="2" charset="0"/>
                <a:ea typeface="+mn-ea"/>
                <a:cs typeface="+mn-cs"/>
              </a:rPr>
              <a:t>IHR KONTAKT</a:t>
            </a:r>
          </a:p>
        </p:txBody>
      </p:sp>
      <p:sp>
        <p:nvSpPr>
          <p:cNvPr id="7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72934" y="2329972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5272890" y="2624877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10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260675" y="2944136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120" y="3233471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272978" y="2942201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72934" y="3206298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16" name="Flussdiagramm: Verbindungsstelle zu einer anderen Seite 5"/>
          <p:cNvSpPr/>
          <p:nvPr userDrawn="1"/>
        </p:nvSpPr>
        <p:spPr>
          <a:xfrm>
            <a:off x="2115358" y="1"/>
            <a:ext cx="1945150" cy="173501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72 w 10000"/>
              <a:gd name="connsiteY3" fmla="*/ 5604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012 w 10000"/>
              <a:gd name="connsiteY3" fmla="*/ 8008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012" y="8008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3" y="149838"/>
            <a:ext cx="1374704" cy="1127257"/>
          </a:xfrm>
          <a:prstGeom prst="rect">
            <a:avLst/>
          </a:prstGeom>
        </p:spPr>
      </p:pic>
      <p:sp>
        <p:nvSpPr>
          <p:cNvPr id="19" name="Textplatzhalt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5272379" y="5336061"/>
            <a:ext cx="5494293" cy="2869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1800" b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1800" b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1800" b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1800" b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0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5272335" y="5639204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Position im Unternehmen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260120" y="5950225"/>
            <a:ext cx="5494337" cy="2465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+49 XXXXXXX - XXX</a:t>
            </a:r>
          </a:p>
        </p:txBody>
      </p:sp>
      <p:sp>
        <p:nvSpPr>
          <p:cNvPr id="22" name="Textplatzhalt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65" y="6239560"/>
            <a:ext cx="5494337" cy="225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i="0" baseline="0">
                <a:solidFill>
                  <a:schemeClr val="bg1"/>
                </a:solidFill>
                <a:latin typeface="Titillium Web" panose="00000500000000000000" pitchFamily="2" charset="0"/>
              </a:defRPr>
            </a:lvl1pPr>
            <a:lvl2pPr marL="457200" indent="0" algn="r">
              <a:buNone/>
              <a:defRPr sz="2000" i="1">
                <a:latin typeface="Titillium Web" panose="00000500000000000000" pitchFamily="50" charset="0"/>
              </a:defRPr>
            </a:lvl2pPr>
            <a:lvl3pPr marL="914400" indent="0" algn="r">
              <a:buNone/>
              <a:defRPr sz="2000" i="1">
                <a:latin typeface="Titillium Web" panose="00000500000000000000" pitchFamily="50" charset="0"/>
              </a:defRPr>
            </a:lvl3pPr>
            <a:lvl4pPr marL="1371600" indent="0" algn="r">
              <a:buNone/>
              <a:defRPr sz="2000" i="1">
                <a:latin typeface="Titillium Web" panose="00000500000000000000" pitchFamily="50" charset="0"/>
              </a:defRPr>
            </a:lvl4pPr>
            <a:lvl5pPr marL="1828800" indent="0" algn="r">
              <a:buNone/>
              <a:defRPr sz="2000" i="1">
                <a:latin typeface="Titillium Web" panose="00000500000000000000" pitchFamily="50" charset="0"/>
              </a:defRPr>
            </a:lvl5pPr>
          </a:lstStyle>
          <a:p>
            <a:pPr lvl="0"/>
            <a:r>
              <a:rPr lang="de-DE" dirty="0"/>
              <a:t>vorname.nachname@saxsys.de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5272423" y="5948290"/>
            <a:ext cx="987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 err="1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Telefon</a:t>
            </a:r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5272379" y="6212387"/>
            <a:ext cx="91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kern="1200" dirty="0">
                <a:solidFill>
                  <a:schemeClr val="bg1"/>
                </a:solidFill>
                <a:effectLst/>
                <a:latin typeface="Titillium Web" panose="00000500000000000000" pitchFamily="2" charset="0"/>
              </a:rPr>
              <a:t>E-Mail:</a:t>
            </a:r>
            <a:endParaRPr lang="de-DE" sz="1600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27"/>
          </p:nvPr>
        </p:nvSpPr>
        <p:spPr>
          <a:xfrm>
            <a:off x="5345113" y="3725871"/>
            <a:ext cx="2439644" cy="154377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1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b="1" baseline="0">
                <a:solidFill>
                  <a:schemeClr val="accent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Thema 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Thema</a:t>
            </a:r>
          </a:p>
          <a:p>
            <a:pPr lvl="0"/>
            <a:r>
              <a:rPr lang="de-DE" dirty="0"/>
              <a:t>…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25320" y="824062"/>
            <a:ext cx="2935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chemeClr val="accent1"/>
                </a:solidFill>
              </a:rPr>
              <a:t>Agenda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11160125" cy="4464050"/>
          </a:xfrm>
          <a:prstGeom prst="rect">
            <a:avLst/>
          </a:prstGeom>
        </p:spPr>
        <p:txBody>
          <a:bodyPr anchor="ctr"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42440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F4ADB08-2CF0-4935-A947-065ED9B34F1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515938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81963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</p:spTree>
    <p:extLst>
      <p:ext uri="{BB962C8B-B14F-4D97-AF65-F5344CB8AC3E}">
        <p14:creationId xmlns:p14="http://schemas.microsoft.com/office/powerpoint/2010/main" val="39607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2/3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286251" y="1520825"/>
            <a:ext cx="7389812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5938" y="1520825"/>
            <a:ext cx="3584575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49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1/3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04507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112624" y="6206878"/>
            <a:ext cx="612058" cy="365125"/>
          </a:xfrm>
          <a:prstGeom prst="rect">
            <a:avLst/>
          </a:prstGeom>
        </p:spPr>
        <p:txBody>
          <a:bodyPr/>
          <a:lstStyle/>
          <a:p>
            <a:fld id="{AED194D4-7503-41F4-B385-2760DCAFFD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297363" y="1520825"/>
            <a:ext cx="7378700" cy="4464050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15938" y="1520825"/>
            <a:ext cx="35941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IN GROSSBUCHSTABEN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27450" y="816200"/>
            <a:ext cx="8914258" cy="360362"/>
          </a:xfrm>
        </p:spPr>
        <p:txBody>
          <a:bodyPr>
            <a:noAutofit/>
          </a:bodyPr>
          <a:lstStyle>
            <a:lvl1pPr marL="0" indent="0"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sz="2200" b="1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27450" y="449302"/>
            <a:ext cx="8914258" cy="3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 IN GROSSBUCHSTABEN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46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5" y="436184"/>
            <a:ext cx="1725818" cy="4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3" r:id="rId2"/>
    <p:sldLayoutId id="2147483704" r:id="rId3"/>
    <p:sldLayoutId id="2147483707" r:id="rId4"/>
    <p:sldLayoutId id="2147483705" r:id="rId5"/>
    <p:sldLayoutId id="2147483706" r:id="rId6"/>
    <p:sldLayoutId id="2147483708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563" indent="-157163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Titillium Web" panose="00000500000000000000" pitchFamily="2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59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4065">
          <p15:clr>
            <a:srgbClr val="F26B43"/>
          </p15:clr>
        </p15:guide>
        <p15:guide id="0" orient="horz" pos="3770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39" y="419806"/>
            <a:ext cx="1715323" cy="459707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8136643" y="6254394"/>
            <a:ext cx="36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Titillium Web" panose="00000500000000000000" pitchFamily="2" charset="0"/>
              </a:rPr>
              <a:t>sogehtsoftware.de</a:t>
            </a:r>
            <a:endParaRPr lang="de-DE" sz="1400" b="1" dirty="0">
              <a:solidFill>
                <a:schemeClr val="bg1"/>
              </a:solidFill>
              <a:latin typeface="Titillium Web" panose="00000500000000000000" pitchFamily="2" charset="0"/>
            </a:endParaRPr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385914" y="3717925"/>
            <a:ext cx="10515600" cy="182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IN</a:t>
            </a:r>
            <a:br>
              <a:rPr lang="de-DE" dirty="0"/>
            </a:br>
            <a:r>
              <a:rPr lang="de-DE" dirty="0" err="1"/>
              <a:t>Grossbuchstaben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27450" y="6206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bg1"/>
          </a:solidFill>
          <a:latin typeface="Titillium Web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writing/speaking/2008-QCon/act3.html" TargetMode="External"/><Relationship Id="rId2" Type="http://schemas.openxmlformats.org/officeDocument/2006/relationships/hyperlink" Target="https://www.ics.uci.edu/~fielding/pubs/dissertation/fielding_dissertation.pdf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39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5914" y="3128645"/>
            <a:ext cx="10515600" cy="18274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REST </a:t>
            </a:r>
            <a:r>
              <a:rPr lang="de-DE" dirty="0" err="1">
                <a:solidFill>
                  <a:schemeClr val="bg1"/>
                </a:solidFill>
              </a:rPr>
              <a:t>level</a:t>
            </a:r>
            <a:r>
              <a:rPr lang="de-DE" dirty="0">
                <a:solidFill>
                  <a:schemeClr val="bg1"/>
                </a:solidFill>
              </a:rPr>
              <a:t> 3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mit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570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185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56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feste Anzahl möglicher Methoden</a:t>
            </a:r>
          </a:p>
          <a:p>
            <a:r>
              <a:rPr lang="de-DE" dirty="0"/>
              <a:t>SOAP 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☢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HTTP</a:t>
            </a:r>
          </a:p>
          <a:p>
            <a:pPr lvl="1"/>
            <a:r>
              <a:rPr lang="de-DE" dirty="0"/>
              <a:t>GET</a:t>
            </a:r>
          </a:p>
          <a:p>
            <a:pPr lvl="1"/>
            <a:r>
              <a:rPr lang="de-DE" dirty="0"/>
              <a:t>HEAD</a:t>
            </a:r>
          </a:p>
          <a:p>
            <a:pPr lvl="1"/>
            <a:r>
              <a:rPr lang="de-DE" dirty="0"/>
              <a:t>POST</a:t>
            </a:r>
          </a:p>
          <a:p>
            <a:pPr lvl="1"/>
            <a:r>
              <a:rPr lang="de-DE" dirty="0"/>
              <a:t>PUT</a:t>
            </a:r>
          </a:p>
          <a:p>
            <a:pPr lvl="1"/>
            <a:r>
              <a:rPr lang="de-DE" dirty="0"/>
              <a:t>DELETE</a:t>
            </a:r>
          </a:p>
          <a:p>
            <a:pPr lvl="1"/>
            <a:r>
              <a:rPr lang="de-DE" sz="1100" dirty="0"/>
              <a:t>OPTIONS</a:t>
            </a:r>
          </a:p>
          <a:p>
            <a:pPr lvl="1"/>
            <a:r>
              <a:rPr lang="de-DE" sz="1100" dirty="0"/>
              <a:t>TRACE</a:t>
            </a:r>
          </a:p>
          <a:p>
            <a:pPr lvl="1"/>
            <a:r>
              <a:rPr lang="de-DE" sz="1100" dirty="0"/>
              <a:t>CONNECT</a:t>
            </a:r>
          </a:p>
          <a:p>
            <a:r>
              <a:rPr lang="de-DE" dirty="0"/>
              <a:t>Nicht verwirren lassen von CRUD</a:t>
            </a:r>
          </a:p>
          <a:p>
            <a:pPr lvl="1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Standard </a:t>
            </a:r>
            <a:r>
              <a:rPr lang="de-DE" dirty="0" err="1"/>
              <a:t>methoden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81" y="3168938"/>
            <a:ext cx="3754582" cy="28159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28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185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77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3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43460"/>
            <a:ext cx="6034152" cy="76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67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443155" y="816200"/>
            <a:ext cx="5305690" cy="495655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311734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HTML</a:t>
            </a:r>
          </a:p>
          <a:p>
            <a:r>
              <a:rPr lang="de-DE" dirty="0"/>
              <a:t>JPG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Non-Hypermedia Formate</a:t>
            </a:r>
          </a:p>
          <a:p>
            <a:r>
              <a:rPr lang="de-DE" dirty="0"/>
              <a:t>Hypermedia-Formate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Repräsentations</a:t>
            </a:r>
            <a:r>
              <a:rPr lang="de-DE" dirty="0"/>
              <a:t> Formate</a:t>
            </a:r>
          </a:p>
        </p:txBody>
      </p:sp>
    </p:spTree>
    <p:extLst>
      <p:ext uri="{BB962C8B-B14F-4D97-AF65-F5344CB8AC3E}">
        <p14:creationId xmlns:p14="http://schemas.microsoft.com/office/powerpoint/2010/main" val="40425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Erfolgsgeheimnis des Webs</a:t>
            </a:r>
          </a:p>
          <a:p>
            <a:r>
              <a:rPr lang="de-DE" dirty="0"/>
              <a:t>Verlinkung zwischen Ressourcen</a:t>
            </a:r>
          </a:p>
          <a:p>
            <a:r>
              <a:rPr lang="de-DE" dirty="0"/>
              <a:t>Hypermedia Formate</a:t>
            </a:r>
          </a:p>
          <a:p>
            <a:pPr lvl="1"/>
            <a:r>
              <a:rPr lang="de-DE" dirty="0"/>
              <a:t>HTML</a:t>
            </a:r>
          </a:p>
          <a:p>
            <a:pPr lvl="1"/>
            <a:r>
              <a:rPr lang="de-DE" dirty="0"/>
              <a:t>HAL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hYPERMEDIA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0" y="1520825"/>
            <a:ext cx="7211491" cy="342524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40" y="3078038"/>
            <a:ext cx="5274031" cy="35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3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43460"/>
            <a:ext cx="6034152" cy="760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65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pic>
        <p:nvPicPr>
          <p:cNvPr id="2050" name="Picture 2" descr="https://martinfowler.com/articles/images/richardsonMaturityModel/overview.pn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3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Repository, Source File, </a:t>
            </a:r>
            <a:r>
              <a:rPr lang="de-DE" dirty="0" err="1"/>
              <a:t>Author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 Beispiel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29332"/>
              </p:ext>
            </p:extLst>
          </p:nvPr>
        </p:nvGraphicFramePr>
        <p:xfrm>
          <a:off x="2032000" y="276462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29560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5597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Ressource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Methode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22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6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r>
                        <a:rPr lang="de-DE" dirty="0" err="1"/>
                        <a:t>repositories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4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0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61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52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50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Eher Erfahrungsbericht</a:t>
            </a:r>
          </a:p>
          <a:p>
            <a:r>
              <a:rPr lang="de-DE" dirty="0"/>
              <a:t>Bzw. was hat mir gefehlt und worüber habe ich nix gelesen</a:t>
            </a:r>
          </a:p>
          <a:p>
            <a:endParaRPr lang="de-DE" dirty="0"/>
          </a:p>
          <a:p>
            <a:r>
              <a:rPr lang="de-DE" dirty="0"/>
              <a:t>Bisher Webseiten</a:t>
            </a:r>
          </a:p>
          <a:p>
            <a:r>
              <a:rPr lang="de-DE" dirty="0"/>
              <a:t>Jetzt SPAs</a:t>
            </a:r>
          </a:p>
          <a:p>
            <a:r>
              <a:rPr lang="de-DE" dirty="0"/>
              <a:t>SPAs werden gefüttert von Webservices</a:t>
            </a:r>
          </a:p>
          <a:p>
            <a:r>
              <a:rPr lang="de-DE" dirty="0"/>
              <a:t>SOAP und SOA</a:t>
            </a:r>
          </a:p>
          <a:p>
            <a:r>
              <a:rPr lang="de-DE" dirty="0"/>
              <a:t>REST und ROA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92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Vereinheitlichung </a:t>
            </a:r>
            <a:r>
              <a:rPr lang="de-DE" dirty="0" err="1"/>
              <a:t>WebAPI</a:t>
            </a:r>
            <a:r>
              <a:rPr lang="de-DE" dirty="0"/>
              <a:t> und MVC in ASP.NET Core</a:t>
            </a:r>
          </a:p>
          <a:p>
            <a:r>
              <a:rPr lang="de-DE" dirty="0"/>
              <a:t>Modularität von ASP.NET Core</a:t>
            </a:r>
          </a:p>
          <a:p>
            <a:r>
              <a:rPr lang="de-DE" dirty="0"/>
              <a:t>Integriertes Attribute Routing</a:t>
            </a:r>
          </a:p>
          <a:p>
            <a:pPr lvl="1"/>
            <a:r>
              <a:rPr lang="de-DE" dirty="0"/>
              <a:t>Resources</a:t>
            </a:r>
          </a:p>
          <a:p>
            <a:pPr lvl="1"/>
            <a:r>
              <a:rPr lang="de-DE" dirty="0"/>
              <a:t>Standardmethoden</a:t>
            </a:r>
          </a:p>
          <a:p>
            <a:r>
              <a:rPr lang="de-DE" dirty="0"/>
              <a:t>HAL mit </a:t>
            </a:r>
            <a:r>
              <a:rPr lang="de-DE" dirty="0" err="1"/>
              <a:t>Halcyon.Mvc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State vs. Ressource State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37" y="2041296"/>
            <a:ext cx="5008675" cy="16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Dig</a:t>
            </a:r>
            <a:r>
              <a:rPr lang="de-DE" dirty="0"/>
              <a:t> </a:t>
            </a:r>
            <a:r>
              <a:rPr lang="de-DE" dirty="0" err="1"/>
              <a:t>deeper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32" name="Picture 8" descr="Bildergebnis für rest und htt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013" y="1036539"/>
            <a:ext cx="4166476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restful web a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70" y="1036539"/>
            <a:ext cx="3940807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restful cli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08" y="1036539"/>
            <a:ext cx="3939990" cy="5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1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Architekturstil des Webs</a:t>
            </a:r>
          </a:p>
          <a:p>
            <a:pPr lvl="1"/>
            <a:r>
              <a:rPr lang="de-DE" dirty="0" err="1"/>
              <a:t>RESTful</a:t>
            </a:r>
            <a:r>
              <a:rPr lang="de-DE" dirty="0"/>
              <a:t> HTTP</a:t>
            </a:r>
          </a:p>
          <a:p>
            <a:r>
              <a:rPr lang="de-DE" dirty="0"/>
              <a:t>Roy Fielding </a:t>
            </a:r>
          </a:p>
          <a:p>
            <a:pPr lvl="1"/>
            <a:r>
              <a:rPr lang="de-DE" dirty="0">
                <a:hlinkClick r:id="rId2"/>
              </a:rPr>
              <a:t>https://www.ics.uci.edu/~fielding/pubs/dissertation/fielding_dissertation.pdf</a:t>
            </a:r>
            <a:endParaRPr lang="de-DE" dirty="0"/>
          </a:p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  <a:p>
            <a:pPr lvl="1"/>
            <a:r>
              <a:rPr lang="de-DE" dirty="0">
                <a:hlinkClick r:id="rId3"/>
              </a:rPr>
              <a:t>https://www.crummy.com/writing/speaking/2008-QCon/act3.html</a:t>
            </a:r>
            <a:endParaRPr lang="de-DE" dirty="0"/>
          </a:p>
          <a:p>
            <a:r>
              <a:rPr lang="de-DE" dirty="0"/>
              <a:t>Grundprinzipien</a:t>
            </a:r>
          </a:p>
          <a:p>
            <a:pPr lvl="1"/>
            <a:r>
              <a:rPr lang="de-DE" dirty="0"/>
              <a:t>Ressourcen mit eindeutigen Identifikationen</a:t>
            </a:r>
          </a:p>
          <a:p>
            <a:pPr lvl="1"/>
            <a:r>
              <a:rPr lang="de-DE" dirty="0"/>
              <a:t>Standardmethoden</a:t>
            </a:r>
          </a:p>
          <a:p>
            <a:pPr lvl="1"/>
            <a:r>
              <a:rPr lang="de-DE" dirty="0"/>
              <a:t>Repräsentationen</a:t>
            </a:r>
          </a:p>
          <a:p>
            <a:pPr lvl="1"/>
            <a:r>
              <a:rPr lang="de-DE" dirty="0"/>
              <a:t>Verknüpfung mit Hypermedia</a:t>
            </a:r>
          </a:p>
          <a:p>
            <a:r>
              <a:rPr lang="de-DE" dirty="0"/>
              <a:t>Summe an selbst auferlegten Einschränkungen für Client Server Interaktion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5303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515938" y="1543460"/>
            <a:ext cx="6034152" cy="4441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49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3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3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43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2671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56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Eindeutige Identifikationen von Endpunkten (API)</a:t>
            </a:r>
          </a:p>
          <a:p>
            <a:r>
              <a:rPr lang="de-DE" dirty="0"/>
              <a:t>URI</a:t>
            </a:r>
          </a:p>
          <a:p>
            <a:pPr lvl="1"/>
            <a:r>
              <a:rPr lang="de-DE" dirty="0">
                <a:hlinkClick r:id="rId3"/>
              </a:rPr>
              <a:t>https://tools.ietf.org/html/rfc3986</a:t>
            </a:r>
            <a:endParaRPr lang="de-DE" dirty="0"/>
          </a:p>
          <a:p>
            <a:r>
              <a:rPr lang="de-DE" dirty="0"/>
              <a:t>Client </a:t>
            </a:r>
            <a:r>
              <a:rPr lang="de-DE" dirty="0">
                <a:sym typeface="Wingdings" panose="05000000000000000000" pitchFamily="2" charset="2"/>
              </a:rPr>
              <a:t></a:t>
            </a:r>
            <a:r>
              <a:rPr lang="de-DE" dirty="0"/>
              <a:t> Server tauschen Repräsentationen aus</a:t>
            </a:r>
          </a:p>
          <a:p>
            <a:pPr lvl="1"/>
            <a:r>
              <a:rPr lang="de-DE" b="1" dirty="0" err="1"/>
              <a:t>Re</a:t>
            </a:r>
            <a:r>
              <a:rPr lang="de-DE" dirty="0" err="1"/>
              <a:t>presentational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tate </a:t>
            </a:r>
            <a:r>
              <a:rPr lang="de-DE" b="1" dirty="0"/>
              <a:t>T</a:t>
            </a:r>
            <a:r>
              <a:rPr lang="de-DE" dirty="0"/>
              <a:t>ransfer</a:t>
            </a:r>
          </a:p>
          <a:p>
            <a:r>
              <a:rPr lang="de-DE" dirty="0"/>
              <a:t>Repräsentationen wiederspiegeln </a:t>
            </a:r>
            <a:r>
              <a:rPr lang="de-DE" u="sng" dirty="0"/>
              <a:t>nicht</a:t>
            </a:r>
            <a:r>
              <a:rPr lang="de-DE" dirty="0"/>
              <a:t> DB-Struktur!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Ressourcen</a:t>
            </a:r>
          </a:p>
        </p:txBody>
      </p:sp>
    </p:spTree>
    <p:extLst>
      <p:ext uri="{BB962C8B-B14F-4D97-AF65-F5344CB8AC3E}">
        <p14:creationId xmlns:p14="http://schemas.microsoft.com/office/powerpoint/2010/main" val="40695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/>
        <p:txBody>
          <a:bodyPr anchor="t" anchorCtr="0"/>
          <a:lstStyle/>
          <a:p>
            <a:r>
              <a:rPr lang="de-DE" dirty="0"/>
              <a:t>HTML</a:t>
            </a:r>
          </a:p>
          <a:p>
            <a:r>
              <a:rPr lang="de-DE" dirty="0"/>
              <a:t>JPG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…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Repräsentations</a:t>
            </a:r>
            <a:r>
              <a:rPr lang="de-DE" dirty="0"/>
              <a:t> Formate</a:t>
            </a:r>
          </a:p>
        </p:txBody>
      </p:sp>
    </p:spTree>
    <p:extLst>
      <p:ext uri="{BB962C8B-B14F-4D97-AF65-F5344CB8AC3E}">
        <p14:creationId xmlns:p14="http://schemas.microsoft.com/office/powerpoint/2010/main" val="58339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427450" y="6206878"/>
            <a:ext cx="4064339" cy="365125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https://martinfowler.com/articles/richardsonMaturityModel.html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D194D4-7503-41F4-B385-2760DCAFFD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Richardson </a:t>
            </a:r>
            <a:r>
              <a:rPr lang="de-DE" dirty="0" err="1"/>
              <a:t>Maturity</a:t>
            </a:r>
            <a:r>
              <a:rPr lang="de-DE" dirty="0"/>
              <a:t> Model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8" y="1520825"/>
            <a:ext cx="754850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515938" y="1520825"/>
            <a:ext cx="6034152" cy="2671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6275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- und Kontakt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16DA9B6C-5465-44E5-9AC9-64C6038904AC}"/>
    </a:ext>
  </a:extLst>
</a:theme>
</file>

<file path=ppt/theme/theme2.xml><?xml version="1.0" encoding="utf-8"?>
<a:theme xmlns:a="http://schemas.openxmlformats.org/drawingml/2006/main" name="Inhalts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FB4BE71A-8B11-4C4F-A23C-D506EA205CB3}"/>
    </a:ext>
  </a:extLst>
</a:theme>
</file>

<file path=ppt/theme/theme3.xml><?xml version="1.0" encoding="utf-8"?>
<a:theme xmlns:a="http://schemas.openxmlformats.org/drawingml/2006/main" name="Zwischenfolien">
  <a:themeElements>
    <a:clrScheme name="Saxsys">
      <a:dk1>
        <a:srgbClr val="3C3C3C"/>
      </a:dk1>
      <a:lt1>
        <a:sysClr val="window" lastClr="FFFFFF"/>
      </a:lt1>
      <a:dk2>
        <a:srgbClr val="44546A"/>
      </a:dk2>
      <a:lt2>
        <a:srgbClr val="E7E6E6"/>
      </a:lt2>
      <a:accent1>
        <a:srgbClr val="ED7205"/>
      </a:accent1>
      <a:accent2>
        <a:srgbClr val="D99D0D"/>
      </a:accent2>
      <a:accent3>
        <a:srgbClr val="BFBC1D"/>
      </a:accent3>
      <a:accent4>
        <a:srgbClr val="9EC544"/>
      </a:accent4>
      <a:accent5>
        <a:srgbClr val="4BB187"/>
      </a:accent5>
      <a:accent6>
        <a:srgbClr val="1C98B6"/>
      </a:accent6>
      <a:hlink>
        <a:srgbClr val="008ECA"/>
      </a:hlink>
      <a:folHlink>
        <a:srgbClr val="ED7205"/>
      </a:folHlink>
    </a:clrScheme>
    <a:fontScheme name="Benutzerdefiniert 1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D309110D-AE1A-4911-AB19-F9DFCCCCC406}" vid="{A4614092-F46D-4E44-8B07-F60D30372E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Saxsys_Folienmaster_26012017.pptx</Template>
  <TotalTime>0</TotalTime>
  <Words>430</Words>
  <Application>Microsoft Office PowerPoint</Application>
  <PresentationFormat>Breitbild</PresentationFormat>
  <Paragraphs>136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Titillium Web</vt:lpstr>
      <vt:lpstr>Wingdings</vt:lpstr>
      <vt:lpstr>Calibri</vt:lpstr>
      <vt:lpstr>Arial</vt:lpstr>
      <vt:lpstr>Segoe UI Emoji</vt:lpstr>
      <vt:lpstr>Titel- und Kontaktfolien</vt:lpstr>
      <vt:lpstr>Inhaltsfolien</vt:lpstr>
      <vt:lpstr>Zwischenfolien</vt:lpstr>
      <vt:lpstr>REST level 3 mit ASP.NET Core</vt:lpstr>
      <vt:lpstr>PowerPoint-Präsentation</vt:lpstr>
      <vt:lpstr>REST</vt:lpstr>
      <vt:lpstr>Richardson Maturity Model</vt:lpstr>
      <vt:lpstr>Richardson Maturity Model</vt:lpstr>
      <vt:lpstr>Richardson Maturity Model</vt:lpstr>
      <vt:lpstr>Ressourcen</vt:lpstr>
      <vt:lpstr>Repräsentations Formate</vt:lpstr>
      <vt:lpstr>Richardson Maturity Model</vt:lpstr>
      <vt:lpstr>Richardson Maturity Model</vt:lpstr>
      <vt:lpstr>Standard methoden</vt:lpstr>
      <vt:lpstr>Richardson Maturity Model</vt:lpstr>
      <vt:lpstr>Richardson Maturity Model</vt:lpstr>
      <vt:lpstr>Hypermedia</vt:lpstr>
      <vt:lpstr>Repräsentations Formate</vt:lpstr>
      <vt:lpstr>hYPERMEDIA</vt:lpstr>
      <vt:lpstr>Richardson Maturity Model</vt:lpstr>
      <vt:lpstr>Richardson Maturity Model</vt:lpstr>
      <vt:lpstr>Demo Beispiel</vt:lpstr>
      <vt:lpstr>PowerPoint-Präsentation</vt:lpstr>
      <vt:lpstr>Dig deeper</vt:lpstr>
    </vt:vector>
  </TitlesOfParts>
  <Company>Saxonia Systems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Hinweise zur Verwendung des Folienmasters</dc:title>
  <dc:creator>Kohnert, Marcus</dc:creator>
  <cp:lastModifiedBy>Kohnert, Marcus</cp:lastModifiedBy>
  <cp:revision>119</cp:revision>
  <dcterms:created xsi:type="dcterms:W3CDTF">2017-04-18T06:58:56Z</dcterms:created>
  <dcterms:modified xsi:type="dcterms:W3CDTF">2017-06-14T12:37:29Z</dcterms:modified>
</cp:coreProperties>
</file>